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6"/>
  </p:notesMasterIdLst>
  <p:handoutMasterIdLst>
    <p:handoutMasterId r:id="rId7"/>
  </p:handoutMasterIdLst>
  <p:sldIdLst>
    <p:sldId id="266" r:id="rId2"/>
    <p:sldId id="267" r:id="rId3"/>
    <p:sldId id="268" r:id="rId4"/>
    <p:sldId id="269" r:id="rId5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9900CC"/>
    <a:srgbClr val="EAEAEA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142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97E4C88-5017-4B78-989A-A5FA9AB8F6B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71859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A9B0BD0-D4B2-4699-929C-C3941F9BDA3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1394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0A100B-0A20-47F9-976D-BB18D913BBE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82878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63367-6150-4FFB-A32F-F45DFA056CF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9271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B36085-6E6B-41CA-92C5-3B0FD3E0153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19783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93DDA8-AA67-40F2-978A-129FB3D9DB5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13929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1C637-B37B-46A9-A5A3-428CB0EC33C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41731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4EF2A-5AFA-4301-B8F9-E8A0483698C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8544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A0F73-5C57-4317-9EE3-EA46B1708A6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2055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49B24-4729-4070-B746-07AA621006D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3834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755A97-B306-4FB4-B221-D8B8DF63EEC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0207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5729D-C2A5-4312-B847-42273B99D14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58326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0C17E-4212-4A7F-A5C8-413B08E4B96A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2965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CC376A-F809-49A8-B4A9-3154C5AC2D3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2801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51800" y="6457950"/>
            <a:ext cx="635000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accent2"/>
                </a:solidFill>
                <a:latin typeface="Book Antiqua" panose="02040602050305030304" pitchFamily="18" charset="0"/>
              </a:defRPr>
            </a:lvl1pPr>
          </a:lstStyle>
          <a:p>
            <a:fld id="{9D8269F9-3A4C-4C46-A2B6-A0AA1450EF4F}" type="slidenum">
              <a:rPr lang="hr-HR" altLang="sr-Latn-RS"/>
              <a:pPr/>
              <a:t>‹#›</a:t>
            </a:fld>
            <a:endParaRPr lang="hr-HR" altLang="sr-Latn-RS"/>
          </a:p>
        </p:txBody>
      </p:sp>
      <p:pic>
        <p:nvPicPr>
          <p:cNvPr id="1027" name="Picture 1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udruge@mzos.hr" TargetMode="External"/><Relationship Id="rId2" Type="http://schemas.openxmlformats.org/officeDocument/2006/relationships/hyperlink" Target="http://www.mzo.h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1792"/>
            <a:ext cx="8229600" cy="4066984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endParaRPr lang="hr-HR" altLang="sr-Latn-RS" sz="2800" b="1" dirty="0" smtClean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hr-HR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Izvaninstitucionalni </a:t>
            </a:r>
            <a:r>
              <a:rPr lang="hr-HR" altLang="sr-Latn-RS" sz="28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odgoj i obrazovanje djece i mladih</a:t>
            </a:r>
          </a:p>
          <a:p>
            <a:pPr marL="0" indent="0" algn="ctr">
              <a:buFontTx/>
              <a:buNone/>
              <a:defRPr/>
            </a:pPr>
            <a:endParaRPr lang="hr-HR" altLang="sr-Latn-RS" sz="20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sz="20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en-GB" altLang="sr-Latn-RS" sz="16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Mara Plaza Leutar</a:t>
            </a:r>
            <a:endParaRPr lang="hr-HR" altLang="sr-Latn-RS" sz="1600" b="1" dirty="0" smtClean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hr-HR" altLang="sr-Latn-RS" sz="14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Uprava </a:t>
            </a:r>
            <a:r>
              <a:rPr lang="en-GB" altLang="sr-Latn-RS" sz="1400" b="1" dirty="0" err="1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za</a:t>
            </a:r>
            <a:r>
              <a:rPr lang="en-GB" altLang="sr-Latn-RS" sz="14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400" b="1" dirty="0" err="1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potporu</a:t>
            </a:r>
            <a:r>
              <a:rPr lang="en-GB" altLang="sr-Latn-RS" sz="14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400" b="1" dirty="0" err="1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i</a:t>
            </a:r>
            <a:r>
              <a:rPr lang="en-GB" altLang="sr-Latn-RS" sz="14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400" b="1" dirty="0" err="1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unaprjeđenje</a:t>
            </a:r>
            <a:r>
              <a:rPr lang="en-GB" altLang="sr-Latn-RS" sz="14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400" b="1" dirty="0" err="1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sustava</a:t>
            </a:r>
            <a:r>
              <a:rPr lang="en-GB" altLang="sr-Latn-RS" sz="14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400" b="1" dirty="0" err="1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odgoja</a:t>
            </a:r>
            <a:r>
              <a:rPr lang="en-GB" altLang="sr-Latn-RS" sz="14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400" b="1" dirty="0" err="1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i</a:t>
            </a:r>
            <a:r>
              <a:rPr lang="en-GB" altLang="sr-Latn-RS" sz="14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400" b="1" dirty="0" err="1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obrazovanja</a:t>
            </a:r>
            <a:endParaRPr lang="en-GB" altLang="sr-Latn-RS" sz="1400" b="1" dirty="0" smtClean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en-GB" altLang="sr-Latn-RS" sz="1400" b="1" dirty="0" err="1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Služba</a:t>
            </a:r>
            <a:r>
              <a:rPr lang="en-GB" altLang="sr-Latn-RS" sz="14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400" b="1" dirty="0" err="1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za</a:t>
            </a:r>
            <a:r>
              <a:rPr lang="en-GB" altLang="sr-Latn-RS" sz="14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400" b="1" dirty="0" err="1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posebne</a:t>
            </a:r>
            <a:r>
              <a:rPr lang="en-GB" altLang="sr-Latn-RS" sz="14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400" b="1" dirty="0" err="1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programe</a:t>
            </a:r>
            <a:r>
              <a:rPr lang="en-GB" altLang="sr-Latn-RS" sz="14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400" b="1" dirty="0" err="1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i</a:t>
            </a:r>
            <a:r>
              <a:rPr lang="en-GB" altLang="sr-Latn-RS" sz="14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400" b="1" dirty="0" err="1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strategije</a:t>
            </a:r>
            <a:endParaRPr lang="hr-HR" altLang="sr-Latn-RS" sz="1400" b="1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None/>
            </a:pPr>
            <a:endParaRPr lang="hr-HR" sz="18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1</a:t>
            </a:fld>
            <a:endParaRPr lang="hr-HR" altLang="sr-Latn-RS"/>
          </a:p>
        </p:txBody>
      </p:sp>
      <p:sp>
        <p:nvSpPr>
          <p:cNvPr id="2" name="Rectangle 1"/>
          <p:cNvSpPr/>
          <p:nvPr/>
        </p:nvSpPr>
        <p:spPr>
          <a:xfrm>
            <a:off x="6706770" y="414506"/>
            <a:ext cx="1753836" cy="307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</a:t>
            </a:r>
            <a:r>
              <a:rPr lang="hr-HR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201</a:t>
            </a:r>
            <a:r>
              <a:rPr lang="en-GB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hr-HR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01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 txBox="1">
            <a:spLocks noChangeArrowheads="1"/>
          </p:cNvSpPr>
          <p:nvPr/>
        </p:nvSpPr>
        <p:spPr bwMode="auto">
          <a:xfrm>
            <a:off x="0" y="1379537"/>
            <a:ext cx="9037638" cy="459775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hr-HR" altLang="sr-Latn-RS" sz="20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Plan provedbe Natječaja za šk. god. 201</a:t>
            </a:r>
            <a:r>
              <a:rPr lang="en-GB" altLang="sr-Latn-RS" sz="20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8</a:t>
            </a:r>
            <a:r>
              <a:rPr lang="hr-HR" altLang="sr-Latn-RS" sz="20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./201</a:t>
            </a:r>
            <a:r>
              <a:rPr lang="en-GB" altLang="sr-Latn-RS" sz="20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9</a:t>
            </a:r>
            <a:r>
              <a:rPr lang="hr-HR" altLang="sr-Latn-RS" sz="20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.</a:t>
            </a:r>
          </a:p>
          <a:p>
            <a:pPr algn="ctr" eaLnBrk="1" hangingPunct="1">
              <a:buFontTx/>
              <a:buNone/>
              <a:defRPr/>
            </a:pPr>
            <a:endParaRPr lang="hr-HR" altLang="sr-Latn-RS" sz="2200" b="1" kern="0" dirty="0" smtClean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objava </a:t>
            </a:r>
            <a:r>
              <a:rPr lang="en-GB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N</a:t>
            </a:r>
            <a:r>
              <a:rPr lang="hr-HR" altLang="sr-Latn-RS" sz="1400" b="1" kern="0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atječaja</a:t>
            </a: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– </a:t>
            </a:r>
            <a:r>
              <a:rPr lang="en-GB" altLang="sr-Latn-RS" sz="1400" b="1" kern="0" dirty="0" err="1" smtClean="0">
                <a:solidFill>
                  <a:srgbClr val="C00000"/>
                </a:solidFill>
                <a:latin typeface="Georgia" panose="02040502050405020303" pitchFamily="18" charset="0"/>
              </a:rPr>
              <a:t>ožujak</a:t>
            </a:r>
            <a:r>
              <a:rPr lang="en-GB" altLang="sr-Latn-RS" sz="14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en-GB" altLang="sr-Latn-RS" sz="1400" b="1" kern="0" dirty="0" err="1" smtClean="0">
                <a:solidFill>
                  <a:srgbClr val="C00000"/>
                </a:solidFill>
                <a:latin typeface="Georgia" panose="02040502050405020303" pitchFamily="18" charset="0"/>
              </a:rPr>
              <a:t>ili</a:t>
            </a:r>
            <a:r>
              <a:rPr lang="en-GB" altLang="sr-Latn-RS" sz="14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en-GB" altLang="sr-Latn-RS" sz="1400" b="1" kern="0" dirty="0" err="1" smtClean="0">
                <a:solidFill>
                  <a:srgbClr val="C00000"/>
                </a:solidFill>
                <a:latin typeface="Georgia" panose="02040502050405020303" pitchFamily="18" charset="0"/>
              </a:rPr>
              <a:t>travanj</a:t>
            </a:r>
            <a:r>
              <a:rPr lang="en-GB" altLang="sr-Latn-RS" sz="14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hr-HR" altLang="sr-Latn-RS" sz="14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201</a:t>
            </a:r>
            <a:r>
              <a:rPr lang="en-GB" altLang="sr-Latn-RS" sz="14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8</a:t>
            </a:r>
            <a:r>
              <a:rPr lang="hr-HR" altLang="sr-Latn-RS" sz="14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. 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planirani rok za završetak </a:t>
            </a:r>
            <a:r>
              <a:rPr lang="en-GB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N</a:t>
            </a:r>
            <a:r>
              <a:rPr lang="hr-HR" altLang="sr-Latn-RS" sz="1400" b="1" kern="0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atječaja</a:t>
            </a: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–</a:t>
            </a:r>
            <a:r>
              <a:rPr lang="hr-HR" altLang="sr-Latn-RS" sz="14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 kolovoz 201</a:t>
            </a:r>
            <a:r>
              <a:rPr lang="en-GB" altLang="sr-Latn-RS" sz="14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8</a:t>
            </a:r>
            <a:r>
              <a:rPr lang="hr-HR" altLang="sr-Latn-RS" sz="14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.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objava odluke ministra o dodjeli bespovratnih sredstava – </a:t>
            </a:r>
            <a:r>
              <a:rPr lang="hr-HR" altLang="sr-Latn-RS" sz="14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rujan 201</a:t>
            </a:r>
            <a:r>
              <a:rPr lang="en-GB" altLang="sr-Latn-RS" sz="14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8</a:t>
            </a:r>
            <a:r>
              <a:rPr lang="hr-HR" altLang="sr-Latn-RS" sz="14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.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potpisivanje ugovora između korisnika i MZO-a - </a:t>
            </a:r>
            <a:r>
              <a:rPr lang="hr-HR" altLang="sr-Latn-RS" sz="14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rujan 201</a:t>
            </a:r>
            <a:r>
              <a:rPr lang="en-GB" altLang="sr-Latn-RS" sz="14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8</a:t>
            </a:r>
            <a:r>
              <a:rPr lang="hr-HR" altLang="sr-Latn-RS" sz="14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.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provedba projekata – </a:t>
            </a:r>
            <a:r>
              <a:rPr lang="hr-HR" altLang="sr-Latn-RS" sz="14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listopad 2018. do </a:t>
            </a:r>
            <a:r>
              <a:rPr lang="en-GB" altLang="sr-Latn-RS" sz="14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(</a:t>
            </a:r>
            <a:r>
              <a:rPr lang="en-GB" altLang="sr-Latn-RS" sz="1400" b="1" kern="0" dirty="0" err="1" smtClean="0">
                <a:solidFill>
                  <a:srgbClr val="C00000"/>
                </a:solidFill>
                <a:latin typeface="Georgia" panose="02040502050405020303" pitchFamily="18" charset="0"/>
              </a:rPr>
              <a:t>najkasnije</a:t>
            </a:r>
            <a:r>
              <a:rPr lang="en-GB" altLang="sr-Latn-RS" sz="14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) </a:t>
            </a:r>
            <a:r>
              <a:rPr lang="hr-HR" altLang="sr-Latn-RS" sz="14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31. kolovoza 2019.</a:t>
            </a:r>
            <a:endParaRPr lang="hr-HR" altLang="sr-Latn-RS" sz="1400" b="1" kern="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ukupan planirani iznos za dodjelu bespovratnih sredstava – </a:t>
            </a:r>
            <a:r>
              <a:rPr lang="hr-HR" altLang="sr-Latn-RS" sz="14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približno </a:t>
            </a:r>
            <a:r>
              <a:rPr lang="en-GB" altLang="sr-Latn-RS" sz="14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9</a:t>
            </a:r>
            <a:r>
              <a:rPr lang="hr-HR" altLang="sr-Latn-RS" sz="14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.000.000,00 kn</a:t>
            </a:r>
          </a:p>
          <a:p>
            <a:pPr marL="914400" lvl="2" indent="0" eaLnBrk="1" hangingPunct="1">
              <a:buFontTx/>
              <a:buNone/>
              <a:defRPr/>
            </a:pPr>
            <a:endParaRPr lang="hr-HR" altLang="sr-Latn-RS" sz="1400" b="1" kern="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upute za prijavitelje – </a:t>
            </a:r>
            <a:r>
              <a:rPr lang="hr-HR" altLang="sr-Latn-RS" sz="14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u pripremi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sve obavijesti bit će dostupne na mrežnim stranicama </a:t>
            </a: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  <a:hlinkClick r:id="rId2"/>
              </a:rPr>
              <a:t>www.mzo.hr</a:t>
            </a:r>
            <a:endParaRPr lang="hr-HR" altLang="sr-Latn-RS" sz="1400" b="1" kern="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svi upiti i prijedlozi šalju se e-poštom: </a:t>
            </a: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  <a:hlinkClick r:id="rId3"/>
              </a:rPr>
              <a:t>udruge@mzo.hr</a:t>
            </a:r>
            <a:endParaRPr lang="hr-HR" altLang="sr-Latn-RS" sz="1400" b="1" kern="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0" lvl="1" indent="0" eaLnBrk="1" hangingPunct="1">
              <a:buFontTx/>
              <a:buNone/>
              <a:defRPr/>
            </a:pPr>
            <a:r>
              <a:rPr lang="hr-HR" altLang="sr-Latn-RS" sz="18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endParaRPr lang="hr-HR" altLang="sr-Latn-RS" sz="1800" b="1" kern="0" dirty="0" smtClean="0">
              <a:solidFill>
                <a:srgbClr val="002060"/>
              </a:solidFill>
              <a:latin typeface="Tahoma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hr-HR" altLang="sr-Latn-RS" sz="2000" b="1" kern="0" dirty="0" smtClean="0">
              <a:solidFill>
                <a:srgbClr val="002060"/>
              </a:solidFill>
              <a:latin typeface="Tahoma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5557838" y="452438"/>
            <a:ext cx="3479800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hr-HR" altLang="sr-Latn-RS" sz="1400" b="1" kern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DANI 201</a:t>
            </a:r>
            <a:r>
              <a:rPr lang="en-GB" altLang="sr-Latn-RS" sz="1400" b="1" kern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hr-HR" altLang="sr-Latn-RS" sz="1400" b="1" kern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hr-HR" altLang="sr-Latn-RS" sz="1400" kern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74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zervirano mjesto broja slajd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08C3369-AFF6-4044-81F2-CD62AD840A20}" type="slidenum">
              <a:rPr lang="hr-HR" altLang="sr-Latn-RS">
                <a:solidFill>
                  <a:schemeClr val="accent2"/>
                </a:solidFill>
                <a:latin typeface="Book Antiqua" panose="02040602050305030304" pitchFamily="18" charset="0"/>
              </a:rPr>
              <a:pPr/>
              <a:t>3</a:t>
            </a:fld>
            <a:endParaRPr lang="hr-HR" altLang="sr-Latn-RS">
              <a:solidFill>
                <a:schemeClr val="accent2"/>
              </a:solidFill>
              <a:latin typeface="Book Antiqua" panose="02040602050305030304" pitchFamily="18" charset="0"/>
            </a:endParaRPr>
          </a:p>
        </p:txBody>
      </p:sp>
      <p:sp>
        <p:nvSpPr>
          <p:cNvPr id="6147" name="Rectangle 7"/>
          <p:cNvSpPr txBox="1">
            <a:spLocks noChangeArrowheads="1"/>
          </p:cNvSpPr>
          <p:nvPr/>
        </p:nvSpPr>
        <p:spPr bwMode="auto">
          <a:xfrm>
            <a:off x="284163" y="1112838"/>
            <a:ext cx="8709025" cy="527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r>
              <a:rPr lang="hr-HR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PRIORITETNA PODRUČJA NATJEČAJA U ŠK. GOD. 201</a:t>
            </a:r>
            <a:r>
              <a:rPr lang="en-GB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8</a:t>
            </a:r>
            <a:r>
              <a:rPr lang="hr-HR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./201</a:t>
            </a:r>
            <a:r>
              <a:rPr lang="en-GB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9</a:t>
            </a:r>
            <a:r>
              <a:rPr lang="hr-HR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.</a:t>
            </a:r>
          </a:p>
          <a:p>
            <a:pPr algn="just" eaLnBrk="1" hangingPunct="1">
              <a:spcBef>
                <a:spcPct val="20000"/>
              </a:spcBef>
              <a:defRPr/>
            </a:pPr>
            <a:endParaRPr lang="hr-HR" altLang="sr-Latn-RS" sz="1400" b="1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algn="just" eaLnBrk="1" hangingPunct="1">
              <a:spcBef>
                <a:spcPct val="20000"/>
              </a:spcBef>
              <a:defRPr/>
            </a:pPr>
            <a:endParaRPr lang="hr-HR" altLang="sr-Latn-RS" sz="1400" b="1" dirty="0" smtClean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>
              <a:defRPr/>
            </a:pPr>
            <a:r>
              <a:rPr lang="hr-HR" sz="1050" b="1" u="sng" dirty="0">
                <a:solidFill>
                  <a:srgbClr val="C00000"/>
                </a:solidFill>
                <a:latin typeface="Georgia" panose="02040502050405020303" pitchFamily="18" charset="0"/>
              </a:rPr>
              <a:t>P1: Promicanje jednakopravnosti, socijalne uključenosti te očuvanja nacionalnoga i lokalnog identiteta</a:t>
            </a:r>
            <a:r>
              <a:rPr lang="hr-HR" sz="1050" u="sng" dirty="0">
                <a:solidFill>
                  <a:srgbClr val="C00000"/>
                </a:solidFill>
                <a:latin typeface="Georgia" panose="02040502050405020303" pitchFamily="18" charset="0"/>
              </a:rPr>
              <a:t>:</a:t>
            </a:r>
            <a:endParaRPr lang="hr-HR" sz="1050" dirty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>
              <a:defRPr/>
            </a:pPr>
            <a:r>
              <a:rPr lang="hr-HR" sz="1050" dirty="0">
                <a:latin typeface="Georgia" panose="02040502050405020303" pitchFamily="18" charset="0"/>
              </a:rPr>
              <a:t> 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lphaLcPeriod"/>
              <a:defRPr/>
            </a:pPr>
            <a:r>
              <a:rPr lang="hr-HR" sz="1050" b="1" dirty="0">
                <a:solidFill>
                  <a:srgbClr val="002060"/>
                </a:solidFill>
                <a:latin typeface="Georgia" panose="02040502050405020303" pitchFamily="18" charset="0"/>
              </a:rPr>
              <a:t>Odgoj i obrazovanje za osobni i socijalni razvoj, solidarnost, socijalnu uključenost i opće ljudske vrijednosti;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lphaLcPeriod"/>
              <a:defRPr/>
            </a:pPr>
            <a:r>
              <a:rPr lang="hr-HR" sz="1050" b="1" dirty="0">
                <a:solidFill>
                  <a:srgbClr val="002060"/>
                </a:solidFill>
                <a:latin typeface="Georgia" panose="02040502050405020303" pitchFamily="18" charset="0"/>
              </a:rPr>
              <a:t>Odgoj i obrazovanje za mir i nenasilno rješavanje sukoba;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lphaLcPeriod"/>
              <a:defRPr/>
            </a:pPr>
            <a:r>
              <a:rPr lang="hr-HR" sz="1050" b="1" dirty="0">
                <a:solidFill>
                  <a:srgbClr val="002060"/>
                </a:solidFill>
                <a:latin typeface="Georgia" panose="02040502050405020303" pitchFamily="18" charset="0"/>
              </a:rPr>
              <a:t>Odgoj i obrazovanje za ljudska prava, odgovornost i aktivno građanstvo; 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lphaLcPeriod"/>
              <a:defRPr/>
            </a:pPr>
            <a:r>
              <a:rPr lang="hr-HR" sz="1050" b="1" dirty="0">
                <a:solidFill>
                  <a:srgbClr val="002060"/>
                </a:solidFill>
                <a:latin typeface="Georgia" panose="02040502050405020303" pitchFamily="18" charset="0"/>
              </a:rPr>
              <a:t>Odgoj i obrazovanje o štetnosti korupcije i koruptivnim rizicima;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lphaLcPeriod"/>
              <a:defRPr/>
            </a:pPr>
            <a:r>
              <a:rPr lang="hr-HR" sz="1050" b="1" dirty="0">
                <a:solidFill>
                  <a:srgbClr val="002060"/>
                </a:solidFill>
                <a:latin typeface="Georgia" panose="02040502050405020303" pitchFamily="18" charset="0"/>
              </a:rPr>
              <a:t>Odgoj i obrazovanje za očuvanje povijesnoga, kulturnoga i hrvatskoga nacionalnog identiteta; 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lphaLcPeriod"/>
              <a:defRPr/>
            </a:pPr>
            <a:r>
              <a:rPr lang="hr-HR" sz="1050" b="1" dirty="0">
                <a:solidFill>
                  <a:srgbClr val="002060"/>
                </a:solidFill>
                <a:latin typeface="Georgia" panose="02040502050405020303" pitchFamily="18" charset="0"/>
              </a:rPr>
              <a:t>Odgoj i obrazovanje o pravima i očuvanju identiteta nacionalnih manjina, interkulturalizmu i multikulturalizmu; 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lphaLcPeriod"/>
              <a:defRPr/>
            </a:pPr>
            <a:r>
              <a:rPr lang="hr-HR" sz="1050" b="1" dirty="0">
                <a:solidFill>
                  <a:srgbClr val="002060"/>
                </a:solidFill>
                <a:latin typeface="Georgia" panose="02040502050405020303" pitchFamily="18" charset="0"/>
              </a:rPr>
              <a:t>Poticanje očuvanja kulturne i prirodne baštine te tradicionalnih obrta.</a:t>
            </a:r>
          </a:p>
          <a:p>
            <a:pPr>
              <a:defRPr/>
            </a:pPr>
            <a:r>
              <a:rPr lang="hr-HR" sz="1050" dirty="0">
                <a:latin typeface="Georgia" panose="02040502050405020303" pitchFamily="18" charset="0"/>
              </a:rPr>
              <a:t> </a:t>
            </a:r>
          </a:p>
          <a:p>
            <a:pPr>
              <a:defRPr/>
            </a:pPr>
            <a:r>
              <a:rPr lang="hr-HR" sz="1050" b="1" dirty="0">
                <a:latin typeface="Georgia" panose="02040502050405020303" pitchFamily="18" charset="0"/>
              </a:rPr>
              <a:t> </a:t>
            </a:r>
            <a:endParaRPr lang="hr-HR" sz="1050" dirty="0">
              <a:latin typeface="Georgia" panose="02040502050405020303" pitchFamily="18" charset="0"/>
            </a:endParaRPr>
          </a:p>
          <a:p>
            <a:pPr>
              <a:defRPr/>
            </a:pPr>
            <a:r>
              <a:rPr lang="hr-HR" sz="1050" b="1" u="sng" dirty="0">
                <a:solidFill>
                  <a:srgbClr val="C00000"/>
                </a:solidFill>
                <a:latin typeface="Georgia" panose="02040502050405020303" pitchFamily="18" charset="0"/>
              </a:rPr>
              <a:t>P2: Unapređenje kvalitete života djece i mladih</a:t>
            </a:r>
            <a:r>
              <a:rPr lang="hr-HR" sz="1050" u="sng" dirty="0">
                <a:solidFill>
                  <a:srgbClr val="C00000"/>
                </a:solidFill>
                <a:latin typeface="Georgia" panose="02040502050405020303" pitchFamily="18" charset="0"/>
              </a:rPr>
              <a:t>:</a:t>
            </a:r>
            <a:endParaRPr lang="hr-HR" sz="1050" dirty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>
              <a:defRPr/>
            </a:pPr>
            <a:r>
              <a:rPr lang="hr-HR" sz="1050" dirty="0">
                <a:latin typeface="Georgia" panose="02040502050405020303" pitchFamily="18" charset="0"/>
              </a:rPr>
              <a:t> </a:t>
            </a:r>
          </a:p>
          <a:p>
            <a:pPr marL="719138" lvl="2" indent="-274638">
              <a:lnSpc>
                <a:spcPct val="150000"/>
              </a:lnSpc>
              <a:buFont typeface="+mj-lt"/>
              <a:buAutoNum type="alphaLcPeriod"/>
              <a:defRPr/>
            </a:pPr>
            <a:r>
              <a:rPr lang="hr-HR" sz="1050" b="1" dirty="0">
                <a:solidFill>
                  <a:srgbClr val="002060"/>
                </a:solidFill>
                <a:latin typeface="Georgia" panose="02040502050405020303" pitchFamily="18" charset="0"/>
              </a:rPr>
              <a:t>Odgoj i obrazovanje o zdravim načinima života, očuvanju prirode i održivom razvoju;</a:t>
            </a:r>
          </a:p>
          <a:p>
            <a:pPr marL="719138" lvl="2" indent="-274638">
              <a:lnSpc>
                <a:spcPct val="150000"/>
              </a:lnSpc>
              <a:buFont typeface="+mj-lt"/>
              <a:buAutoNum type="alphaLcPeriod"/>
              <a:defRPr/>
            </a:pPr>
            <a:r>
              <a:rPr lang="hr-HR" sz="1050" b="1" dirty="0">
                <a:solidFill>
                  <a:srgbClr val="002060"/>
                </a:solidFill>
                <a:latin typeface="Georgia" panose="02040502050405020303" pitchFamily="18" charset="0"/>
              </a:rPr>
              <a:t>Odgoj i obrazovanje za volonterstvo;</a:t>
            </a:r>
          </a:p>
          <a:p>
            <a:pPr marL="719138" lvl="2" indent="-274638">
              <a:lnSpc>
                <a:spcPct val="150000"/>
              </a:lnSpc>
              <a:buFont typeface="+mj-lt"/>
              <a:buAutoNum type="alphaLcPeriod"/>
              <a:defRPr/>
            </a:pPr>
            <a:r>
              <a:rPr lang="hr-HR" sz="1050" b="1" dirty="0">
                <a:solidFill>
                  <a:srgbClr val="002060"/>
                </a:solidFill>
                <a:latin typeface="Georgia" panose="02040502050405020303" pitchFamily="18" charset="0"/>
              </a:rPr>
              <a:t>Razvoj poduzetničkih aktivnosti djece i mladih;</a:t>
            </a:r>
          </a:p>
          <a:p>
            <a:pPr marL="719138" lvl="2" indent="-274638">
              <a:lnSpc>
                <a:spcPct val="150000"/>
              </a:lnSpc>
              <a:buFont typeface="+mj-lt"/>
              <a:buAutoNum type="alphaLcPeriod"/>
              <a:defRPr/>
            </a:pPr>
            <a:r>
              <a:rPr lang="hr-HR" sz="1050" b="1" dirty="0">
                <a:solidFill>
                  <a:srgbClr val="002060"/>
                </a:solidFill>
                <a:latin typeface="Georgia" panose="02040502050405020303" pitchFamily="18" charset="0"/>
              </a:rPr>
              <a:t>Poticanje kreativnosti i stvaralaštva djece i mladih;</a:t>
            </a:r>
          </a:p>
          <a:p>
            <a:pPr marL="719138" lvl="2" indent="-274638">
              <a:lnSpc>
                <a:spcPct val="150000"/>
              </a:lnSpc>
              <a:buFont typeface="+mj-lt"/>
              <a:buAutoNum type="alphaLcPeriod"/>
              <a:defRPr/>
            </a:pPr>
            <a:r>
              <a:rPr lang="hr-HR" sz="1050" b="1" dirty="0">
                <a:solidFill>
                  <a:srgbClr val="002060"/>
                </a:solidFill>
                <a:latin typeface="Georgia" panose="02040502050405020303" pitchFamily="18" charset="0"/>
              </a:rPr>
              <a:t>Odgoj i obrazovanje za financijsku i medijsku pismenost;</a:t>
            </a:r>
          </a:p>
          <a:p>
            <a:pPr marL="719138" lvl="2" indent="-274638">
              <a:lnSpc>
                <a:spcPct val="150000"/>
              </a:lnSpc>
              <a:buFont typeface="+mj-lt"/>
              <a:buAutoNum type="alphaLcPeriod"/>
              <a:defRPr/>
            </a:pPr>
            <a:r>
              <a:rPr lang="hr-HR" sz="1050" b="1" dirty="0">
                <a:solidFill>
                  <a:srgbClr val="002060"/>
                </a:solidFill>
                <a:latin typeface="Georgia" panose="02040502050405020303" pitchFamily="18" charset="0"/>
              </a:rPr>
              <a:t>Razvijanje vještina i kompetencija u području tehnike te informacijskih i komunikacijskih tehnologija. </a:t>
            </a:r>
          </a:p>
          <a:p>
            <a:pPr marL="0" indent="0">
              <a:spcBef>
                <a:spcPct val="20000"/>
              </a:spcBef>
              <a:defRPr/>
            </a:pPr>
            <a:endParaRPr lang="hr-HR" altLang="sr-Latn-RS" sz="1200" b="1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spcBef>
                <a:spcPct val="20000"/>
              </a:spcBef>
              <a:defRPr/>
            </a:pPr>
            <a:endParaRPr lang="hr-HR" altLang="sr-Latn-RS" sz="1200" b="1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hr-HR" altLang="sr-Latn-RS" sz="1200" dirty="0" smtClean="0">
                <a:latin typeface="Georgia" panose="02040502050405020303" pitchFamily="18" charset="0"/>
                <a:cs typeface="Tahoma" pitchFamily="34" charset="0"/>
              </a:rPr>
              <a:t> </a:t>
            </a:r>
          </a:p>
          <a:p>
            <a:pPr lvl="1" eaLnBrk="1" hangingPunct="1">
              <a:spcBef>
                <a:spcPct val="20000"/>
              </a:spcBef>
              <a:defRPr/>
            </a:pPr>
            <a:endParaRPr lang="hr-HR" altLang="sr-Latn-RS" sz="1200" b="1" dirty="0" smtClean="0">
              <a:solidFill>
                <a:srgbClr val="00206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557838" y="452438"/>
            <a:ext cx="3479800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hr-HR" altLang="sr-Latn-RS" sz="1400" b="1" kern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DANI 201</a:t>
            </a:r>
            <a:r>
              <a:rPr lang="en-GB" altLang="sr-Latn-RS" sz="1400" b="1" kern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hr-HR" altLang="sr-Latn-RS" sz="1400" b="1" kern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hr-HR" altLang="sr-Latn-RS" sz="1400" kern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01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zervirano mjesto broja slajd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4C15094-EAF1-4AAC-991F-9EC2BBBB6B92}" type="slidenum">
              <a:rPr lang="hr-HR" altLang="sr-Latn-RS">
                <a:solidFill>
                  <a:schemeClr val="accent2"/>
                </a:solidFill>
                <a:latin typeface="Book Antiqua" panose="02040602050305030304" pitchFamily="18" charset="0"/>
              </a:rPr>
              <a:pPr/>
              <a:t>4</a:t>
            </a:fld>
            <a:endParaRPr lang="hr-HR" altLang="sr-Latn-RS">
              <a:solidFill>
                <a:schemeClr val="accent2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168275" y="1336675"/>
            <a:ext cx="8824913" cy="47005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hr-HR" altLang="sr-Latn-RS" sz="18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Najvažniji </a:t>
            </a:r>
            <a:r>
              <a:rPr lang="hr-HR" altLang="sr-Latn-RS" sz="1800" b="1" kern="0" smtClean="0">
                <a:solidFill>
                  <a:srgbClr val="C00000"/>
                </a:solidFill>
                <a:latin typeface="Georgia" panose="02040502050405020303" pitchFamily="18" charset="0"/>
              </a:rPr>
              <a:t>uvjeti </a:t>
            </a:r>
            <a:r>
              <a:rPr lang="hr-HR" altLang="sr-Latn-RS" sz="1800" b="1" kern="0" smtClean="0">
                <a:solidFill>
                  <a:srgbClr val="C00000"/>
                </a:solidFill>
                <a:latin typeface="Georgia" panose="02040502050405020303" pitchFamily="18" charset="0"/>
              </a:rPr>
              <a:t>Natječaja </a:t>
            </a:r>
            <a:r>
              <a:rPr lang="hr-HR" altLang="sr-Latn-RS" sz="18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u šk. god. 201</a:t>
            </a:r>
            <a:r>
              <a:rPr lang="en-GB" altLang="sr-Latn-RS" sz="18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8</a:t>
            </a:r>
            <a:r>
              <a:rPr lang="hr-HR" altLang="sr-Latn-RS" sz="18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/201</a:t>
            </a:r>
            <a:r>
              <a:rPr lang="en-GB" altLang="sr-Latn-RS" sz="18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9</a:t>
            </a:r>
            <a:r>
              <a:rPr lang="hr-HR" altLang="sr-Latn-RS" sz="18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.</a:t>
            </a:r>
          </a:p>
          <a:p>
            <a:pPr algn="ctr" eaLnBrk="1" hangingPunct="1">
              <a:buFontTx/>
              <a:buNone/>
              <a:defRPr/>
            </a:pPr>
            <a:endParaRPr lang="hr-HR" altLang="sr-Latn-RS" sz="2200" b="1" kern="0" dirty="0" smtClean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prednost </a:t>
            </a:r>
            <a:r>
              <a:rPr lang="hr-HR" altLang="sr-Latn-RS" sz="14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u </a:t>
            </a: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financiranju </a:t>
            </a:r>
            <a:r>
              <a:rPr lang="hr-HR" altLang="sr-Latn-RS" sz="14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imat će projekti čiji su krajnji korisnici djeca i mladi s posebnim odgojno-obrazovnim potrebama (</a:t>
            </a:r>
            <a:r>
              <a:rPr lang="hr-HR" altLang="sr-Latn-RS" sz="1400" b="1" kern="0" dirty="0">
                <a:solidFill>
                  <a:srgbClr val="C00000"/>
                </a:solidFill>
                <a:latin typeface="Georgia" panose="02040502050405020303" pitchFamily="18" charset="0"/>
              </a:rPr>
              <a:t>daroviti učenici i učenici s </a:t>
            </a:r>
            <a:r>
              <a:rPr lang="hr-HR" altLang="sr-Latn-RS" sz="14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teškoćama</a:t>
            </a: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)</a:t>
            </a:r>
          </a:p>
          <a:p>
            <a:pPr marL="457200" lvl="1" indent="0" eaLnBrk="1" hangingPunct="1">
              <a:buFontTx/>
              <a:buNone/>
              <a:defRPr/>
            </a:pPr>
            <a:endParaRPr lang="hr-HR" altLang="sr-Latn-RS" sz="1400" b="1" kern="0" dirty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projekt </a:t>
            </a:r>
            <a:r>
              <a:rPr lang="hr-HR" altLang="sr-Latn-RS" sz="14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se provodi </a:t>
            </a:r>
            <a:r>
              <a:rPr lang="hr-HR" altLang="sr-Latn-RS" sz="1400" b="1" kern="0" dirty="0">
                <a:solidFill>
                  <a:srgbClr val="C00000"/>
                </a:solidFill>
                <a:latin typeface="Georgia" panose="02040502050405020303" pitchFamily="18" charset="0"/>
              </a:rPr>
              <a:t>isključivo</a:t>
            </a:r>
            <a:r>
              <a:rPr lang="hr-HR" altLang="sr-Latn-RS" sz="14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 na području Republike </a:t>
            </a: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Hrvatske</a:t>
            </a:r>
          </a:p>
          <a:p>
            <a:pPr marL="457200" lvl="1" indent="0" eaLnBrk="1" hangingPunct="1">
              <a:buFontTx/>
              <a:buNone/>
              <a:defRPr/>
            </a:pPr>
            <a:endParaRPr lang="hr-HR" altLang="sr-Latn-RS" sz="1400" b="1" kern="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prijava </a:t>
            </a:r>
            <a:r>
              <a:rPr lang="hr-HR" altLang="sr-Latn-RS" sz="14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projekta u partnerstvu </a:t>
            </a:r>
            <a:r>
              <a:rPr lang="hr-HR" altLang="sr-Latn-RS" sz="1400" b="1" kern="0" dirty="0">
                <a:solidFill>
                  <a:srgbClr val="C00000"/>
                </a:solidFill>
                <a:latin typeface="Georgia" panose="02040502050405020303" pitchFamily="18" charset="0"/>
              </a:rPr>
              <a:t>obavezna je s minimalno jednom odgojno-obrazovnom ustanovom</a:t>
            </a:r>
            <a:r>
              <a:rPr lang="hr-HR" altLang="sr-Latn-RS" sz="14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 u županiji u kojoj se projekt </a:t>
            </a: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provodi</a:t>
            </a:r>
          </a:p>
          <a:p>
            <a:pPr marL="457200" lvl="1" indent="0" eaLnBrk="1" hangingPunct="1">
              <a:buFontTx/>
              <a:buNone/>
              <a:defRPr/>
            </a:pPr>
            <a:endParaRPr lang="hr-HR" altLang="sr-Latn-RS" sz="1400" b="1" kern="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jedna </a:t>
            </a:r>
            <a:r>
              <a:rPr lang="hr-HR" altLang="sr-Latn-RS" sz="14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udruga može prijaviti samo </a:t>
            </a:r>
            <a:r>
              <a:rPr lang="hr-HR" altLang="sr-Latn-RS" sz="1400" b="1" kern="0" dirty="0">
                <a:solidFill>
                  <a:srgbClr val="C00000"/>
                </a:solidFill>
                <a:latin typeface="Georgia" panose="02040502050405020303" pitchFamily="18" charset="0"/>
              </a:rPr>
              <a:t>jedan projekt </a:t>
            </a:r>
            <a:r>
              <a:rPr lang="hr-HR" altLang="sr-Latn-RS" sz="14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s jednim ili više partnera, a ista udruga može biti partner na više </a:t>
            </a: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projekata</a:t>
            </a:r>
          </a:p>
          <a:p>
            <a:pPr marL="457200" lvl="1" indent="0" eaLnBrk="1" hangingPunct="1">
              <a:buFontTx/>
              <a:buNone/>
              <a:defRPr/>
            </a:pPr>
            <a:endParaRPr lang="hr-HR" altLang="sr-Latn-RS" sz="1400" b="1" kern="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projekt </a:t>
            </a:r>
            <a:r>
              <a:rPr lang="hr-HR" altLang="sr-Latn-RS" sz="14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treba napisati koristeći se </a:t>
            </a:r>
            <a:r>
              <a:rPr lang="hr-HR" altLang="sr-Latn-RS" sz="14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smjernicama</a:t>
            </a: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hr-HR" altLang="sr-Latn-RS" sz="1400" b="1" kern="0" dirty="0" smtClean="0">
                <a:solidFill>
                  <a:srgbClr val="C00000"/>
                </a:solidFill>
                <a:latin typeface="Georgia" panose="02040502050405020303" pitchFamily="18" charset="0"/>
              </a:rPr>
              <a:t>za pisanje projekata </a:t>
            </a: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koji se provode u odgojno-obrazovnim ustanovama (</a:t>
            </a:r>
            <a:r>
              <a:rPr lang="en-GB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bit </a:t>
            </a:r>
            <a:r>
              <a:rPr lang="en-GB" altLang="sr-Latn-RS" sz="1400" b="1" kern="0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će</a:t>
            </a:r>
            <a:r>
              <a:rPr lang="en-GB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objavljen</a:t>
            </a:r>
            <a:r>
              <a:rPr lang="en-GB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e</a:t>
            </a: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uz </a:t>
            </a:r>
            <a:r>
              <a:rPr lang="en-GB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N</a:t>
            </a:r>
            <a:r>
              <a:rPr lang="hr-HR" altLang="sr-Latn-RS" sz="1400" b="1" kern="0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atječaj</a:t>
            </a: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) 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endParaRPr lang="hr-HR" altLang="sr-Latn-RS" sz="1400" b="1" kern="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projekt je potrebno </a:t>
            </a:r>
            <a:r>
              <a:rPr lang="en-GB" altLang="sr-Latn-RS" sz="1400" b="1" kern="0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na</a:t>
            </a:r>
            <a:r>
              <a:rPr lang="hr-HR" altLang="sr-Latn-RS" sz="14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pisati </a:t>
            </a:r>
            <a:r>
              <a:rPr lang="hr-HR" altLang="sr-Latn-RS" sz="14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u skladu s </a:t>
            </a:r>
            <a:r>
              <a:rPr lang="hr-HR" altLang="sr-Latn-RS" sz="1400" b="1" kern="0" dirty="0">
                <a:solidFill>
                  <a:srgbClr val="C00000"/>
                </a:solidFill>
                <a:latin typeface="Georgia" panose="02040502050405020303" pitchFamily="18" charset="0"/>
              </a:rPr>
              <a:t>načelima hrvatskoga standardnog jezika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hr-HR" altLang="sr-Latn-RS" sz="1800" b="1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endParaRPr lang="hr-HR" altLang="sr-Latn-RS" sz="1800" b="1" kern="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hr-HR" altLang="sr-Latn-RS" sz="2000" b="1" kern="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557838" y="452438"/>
            <a:ext cx="3479800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hr-HR" altLang="sr-Latn-RS" sz="1400" b="1" kern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DANI 201</a:t>
            </a:r>
            <a:r>
              <a:rPr lang="en-GB" altLang="sr-Latn-RS" sz="1400" b="1" kern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hr-HR" altLang="sr-Latn-RS" sz="1400" b="1" kern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hr-HR" altLang="sr-Latn-RS" sz="1400" kern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0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</TotalTime>
  <Words>309</Words>
  <Application>Microsoft Office PowerPoint</Application>
  <PresentationFormat>On-screen Show (4:3)</PresentationFormat>
  <Paragraphs>66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Book Antiqua</vt:lpstr>
      <vt:lpstr>Georgia</vt:lpstr>
      <vt:lpstr>Tahoma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MZT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azurirano 17-1-2018</dc:creator>
  <cp:lastModifiedBy>hd</cp:lastModifiedBy>
  <cp:revision>42</cp:revision>
  <dcterms:created xsi:type="dcterms:W3CDTF">2004-06-15T07:55:20Z</dcterms:created>
  <dcterms:modified xsi:type="dcterms:W3CDTF">2018-02-21T08:28:44Z</dcterms:modified>
</cp:coreProperties>
</file>